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49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8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78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62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70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362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235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024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357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977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00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A1FDB-261D-4F23-8CDB-7CCE98A82A4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7C94A-5C89-4349-BB5E-5BEB384FD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36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Geographica</a:t>
            </a:r>
            <a:r>
              <a:rPr lang="en-US" dirty="0"/>
              <a:t>l</a:t>
            </a:r>
            <a:r>
              <a:rPr lang="en-US" dirty="0" smtClean="0"/>
              <a:t> Information Systems (GIS)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Engineer Salahuddin Jokhio, E.B, E.M</a:t>
            </a:r>
          </a:p>
          <a:p>
            <a:r>
              <a:rPr lang="en-US" dirty="0" smtClean="0"/>
              <a:t>Lecturer, CSE, IICT</a:t>
            </a:r>
          </a:p>
          <a:p>
            <a:r>
              <a:rPr lang="en-US" dirty="0" smtClean="0"/>
              <a:t>MUET Jamshoro, Sindh, Pakistan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1178004"/>
            <a:ext cx="6858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LECTURE # 01 &amp; 02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4232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components of GIS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Hardware: </a:t>
            </a:r>
          </a:p>
          <a:p>
            <a:pPr lvl="1"/>
            <a:r>
              <a:rPr lang="en-US" dirty="0" smtClean="0"/>
              <a:t>A computer on which GIS operates. May be a server, an standalone desktop or a notebook computer.</a:t>
            </a:r>
          </a:p>
          <a:p>
            <a:r>
              <a:rPr lang="en-US" dirty="0" smtClean="0"/>
              <a:t>Software: </a:t>
            </a:r>
          </a:p>
          <a:p>
            <a:pPr lvl="1"/>
            <a:r>
              <a:rPr lang="en-US" sz="2600" dirty="0" smtClean="0"/>
              <a:t>Database management system (DBMS) +</a:t>
            </a:r>
            <a:endParaRPr lang="en-US" dirty="0" smtClean="0"/>
          </a:p>
          <a:p>
            <a:pPr lvl="1"/>
            <a:r>
              <a:rPr lang="en-US" sz="2600" dirty="0" smtClean="0"/>
              <a:t>tools for the input and manipulation of geographic information +</a:t>
            </a:r>
          </a:p>
          <a:p>
            <a:pPr lvl="1"/>
            <a:r>
              <a:rPr lang="en-US" sz="2600" dirty="0" smtClean="0"/>
              <a:t>tools that support geographic query, analysis, and visualization +</a:t>
            </a:r>
          </a:p>
          <a:p>
            <a:pPr lvl="1"/>
            <a:r>
              <a:rPr lang="en-US" sz="2600" dirty="0" smtClean="0"/>
              <a:t>A graphical user interface (GUI) for easy access to tools.</a:t>
            </a:r>
          </a:p>
          <a:p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Geodatabases and other useful data used in the processes.</a:t>
            </a:r>
          </a:p>
          <a:p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Operators, engineers, programmers etc.</a:t>
            </a:r>
          </a:p>
          <a:p>
            <a:r>
              <a:rPr lang="en-US" dirty="0" smtClean="0"/>
              <a:t>Methods</a:t>
            </a:r>
          </a:p>
          <a:p>
            <a:pPr lvl="1"/>
            <a:r>
              <a:rPr lang="en-US" dirty="0"/>
              <a:t>A successful GIS operates according to a well-designed plan and business rules, which are the models and operating practices unique to each organization.</a:t>
            </a:r>
          </a:p>
        </p:txBody>
      </p:sp>
    </p:spTree>
    <p:extLst>
      <p:ext uri="{BB962C8B-B14F-4D97-AF65-F5344CB8AC3E}">
        <p14:creationId xmlns:p14="http://schemas.microsoft.com/office/powerpoint/2010/main" val="20050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Introduction, Definitions &amp; Key Components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lecture is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743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Geographical Information Systems (Definitions)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 powerful </a:t>
            </a:r>
            <a:r>
              <a:rPr lang="en-US" dirty="0"/>
              <a:t>tool used for computerized mapping </a:t>
            </a:r>
            <a:r>
              <a:rPr lang="en-US" dirty="0" smtClean="0"/>
              <a:t>and spatial </a:t>
            </a:r>
            <a:r>
              <a:rPr lang="en-US" dirty="0"/>
              <a:t>analysis. </a:t>
            </a:r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dirty="0"/>
              <a:t>GIS provides functionality to capture, store, query, analyze, display </a:t>
            </a:r>
            <a:r>
              <a:rPr lang="en-US" dirty="0" smtClean="0"/>
              <a:t>and output </a:t>
            </a:r>
            <a:r>
              <a:rPr lang="en-US" dirty="0"/>
              <a:t>geographic </a:t>
            </a:r>
            <a:r>
              <a:rPr lang="en-US" dirty="0" smtClean="0"/>
              <a:t>information (spatial data).</a:t>
            </a:r>
          </a:p>
          <a:p>
            <a:r>
              <a:rPr lang="en-US" dirty="0" smtClean="0"/>
              <a:t>a computer system capable of assembling, storing, manipulating, and displaying geographically referenced information” (USGS, 1997).</a:t>
            </a:r>
          </a:p>
          <a:p>
            <a:r>
              <a:rPr lang="en-US" dirty="0" smtClean="0"/>
              <a:t>a set of computer-based systems for managing geographic data and using those data to solve spatial* problems” (Lo &amp; </a:t>
            </a:r>
            <a:r>
              <a:rPr lang="en-US" dirty="0" err="1" smtClean="0"/>
              <a:t>Yeung</a:t>
            </a:r>
            <a:r>
              <a:rPr lang="en-US" dirty="0" smtClean="0"/>
              <a:t>, 2002).</a:t>
            </a:r>
          </a:p>
          <a:p>
            <a:pPr marL="2286000" lvl="5" indent="0">
              <a:buNone/>
            </a:pPr>
            <a:endParaRPr lang="en-US" dirty="0"/>
          </a:p>
          <a:p>
            <a:pPr marL="2286000" lvl="5" indent="0">
              <a:buNone/>
            </a:pPr>
            <a:r>
              <a:rPr lang="en-US" dirty="0" smtClean="0"/>
              <a:t>* Spatial : some thing related to space’s or location’s coordinates.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35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Geographic Information Systems are Information Systems which are extended to handle geographic data which often also is called spatial data. That means a GIS in addition to the common IS functionality offers specific data types, data access methods and spatial data analysis methods (Wolfgang Reinhardt).</a:t>
            </a:r>
          </a:p>
          <a:p>
            <a:r>
              <a:rPr lang="en-US" dirty="0" smtClean="0"/>
              <a:t>An Integrated system of computer hardware and software coupled with procedures and a human analyst which together support the capture, management, manipulation, analysis, modeling, and display of spatially referenced data.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9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Geography:</a:t>
            </a:r>
          </a:p>
          <a:p>
            <a:pPr lvl="1"/>
            <a:r>
              <a:rPr lang="en-US" dirty="0" smtClean="0"/>
              <a:t>Geo + Graphy = earth or rock+ Something written or represented in the specified manner, or about a specified subject = The art </a:t>
            </a:r>
            <a:r>
              <a:rPr lang="en-US" smtClean="0"/>
              <a:t>of writing </a:t>
            </a:r>
            <a:r>
              <a:rPr lang="en-US" dirty="0" smtClean="0"/>
              <a:t>about the earth or Study of the earth's surface.</a:t>
            </a:r>
          </a:p>
          <a:p>
            <a:r>
              <a:rPr lang="en-US" dirty="0" smtClean="0"/>
              <a:t>Information:</a:t>
            </a:r>
          </a:p>
          <a:p>
            <a:pPr lvl="1"/>
            <a:r>
              <a:rPr lang="en-US" dirty="0" smtClean="0"/>
              <a:t>Processed data or set of processed data.</a:t>
            </a:r>
          </a:p>
          <a:p>
            <a:r>
              <a:rPr lang="en-US" dirty="0" smtClean="0"/>
              <a:t>System:</a:t>
            </a:r>
          </a:p>
          <a:p>
            <a:pPr lvl="1"/>
            <a:r>
              <a:rPr lang="en-US" dirty="0" smtClean="0"/>
              <a:t>A set of interconnected objects/components/units combined behaving as a single unit to carry out some specific task(s).</a:t>
            </a:r>
          </a:p>
          <a:p>
            <a:r>
              <a:rPr lang="en-US" dirty="0" smtClean="0"/>
              <a:t>So, GIS simply; A system working on and providing geographic information.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7283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 of GIS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 GIS the common purpose is decision making to manage:  </a:t>
            </a:r>
          </a:p>
          <a:p>
            <a:pPr lvl="1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lands</a:t>
            </a:r>
          </a:p>
          <a:p>
            <a:pPr lvl="1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resources</a:t>
            </a:r>
          </a:p>
          <a:p>
            <a:pPr lvl="1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transportations</a:t>
            </a:r>
          </a:p>
          <a:p>
            <a:pPr lvl="1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retailing</a:t>
            </a:r>
          </a:p>
          <a:p>
            <a:pPr lvl="1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OR any other spatially distributed activity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42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uses GIS?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International organizations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chemeClr val="accent3">
                    <a:lumMod val="25000"/>
                  </a:schemeClr>
                </a:solidFill>
              </a:rPr>
              <a:t>UN HABITAT, The World Bank, UNEP, FAO, WHO, etc.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Private industry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chemeClr val="accent3">
                    <a:lumMod val="25000"/>
                  </a:schemeClr>
                </a:solidFill>
              </a:rPr>
              <a:t>Transport, Real Estate, Insurance, etc. 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Government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chemeClr val="accent3">
                    <a:lumMod val="25000"/>
                  </a:schemeClr>
                </a:solidFill>
              </a:rPr>
              <a:t>Ministries of Environment, Housing, Agriculture, etc.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chemeClr val="accent3">
                    <a:lumMod val="25000"/>
                  </a:schemeClr>
                </a:solidFill>
              </a:rPr>
              <a:t>Local Authorities, Cities, Municipalities, etc.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chemeClr val="accent3">
                    <a:lumMod val="25000"/>
                  </a:schemeClr>
                </a:solidFill>
              </a:rPr>
              <a:t>Provincial Agencies for Planning, Parks, Transportation, etc.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Non-profit organizations/NGO’s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chemeClr val="accent3">
                    <a:lumMod val="25000"/>
                  </a:schemeClr>
                </a:solidFill>
              </a:rPr>
              <a:t>World Resources Institute, ICMA, etc.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Academic and Research Institutions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chemeClr val="accent3">
                    <a:lumMod val="25000"/>
                  </a:schemeClr>
                </a:solidFill>
              </a:rPr>
              <a:t>Smithsonian Institution, CIESIN, etc.</a:t>
            </a:r>
          </a:p>
          <a:p>
            <a:endParaRPr lang="en-US" dirty="0">
              <a:solidFill>
                <a:schemeClr val="accent3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8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GIS can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Query for location</a:t>
            </a:r>
          </a:p>
          <a:p>
            <a:pPr lvl="1"/>
            <a:r>
              <a:rPr lang="en-US" dirty="0" smtClean="0"/>
              <a:t>Show me all the countries of South Asia that have population of more than 10 million.</a:t>
            </a:r>
          </a:p>
          <a:p>
            <a:r>
              <a:rPr lang="en-US" dirty="0" smtClean="0"/>
              <a:t>Query for condition</a:t>
            </a:r>
          </a:p>
          <a:p>
            <a:pPr lvl="1"/>
            <a:r>
              <a:rPr lang="en-US" dirty="0" smtClean="0"/>
              <a:t>Display the population of each country I point to on the map.</a:t>
            </a:r>
          </a:p>
          <a:p>
            <a:r>
              <a:rPr lang="en-US" dirty="0" smtClean="0"/>
              <a:t>Trend Analysis</a:t>
            </a:r>
          </a:p>
          <a:p>
            <a:pPr lvl="1"/>
            <a:r>
              <a:rPr lang="en-US" dirty="0" smtClean="0"/>
              <a:t>Show me where the census blocks are that have experienced more than a 50% population change between 1980 and 1990.</a:t>
            </a:r>
          </a:p>
          <a:p>
            <a:r>
              <a:rPr lang="en-US" dirty="0" smtClean="0"/>
              <a:t>Modeling</a:t>
            </a:r>
          </a:p>
          <a:p>
            <a:pPr lvl="1"/>
            <a:r>
              <a:rPr lang="en-US" dirty="0" smtClean="0"/>
              <a:t>Which route for the new highway has the lowest cost in terms of losses of housing, prime farmland, and wetlands, while minimizing the needs for cutting and filling.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51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study of GIS is a </a:t>
            </a:r>
            <a:r>
              <a:rPr lang="en-US" dirty="0" smtClean="0">
                <a:solidFill>
                  <a:srgbClr val="FF0000"/>
                </a:solidFill>
              </a:rPr>
              <a:t>multidisciplinary or interdisciplinary</a:t>
            </a:r>
            <a:r>
              <a:rPr lang="en-US" dirty="0" smtClean="0"/>
              <a:t> field.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7086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43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644</Words>
  <Application>Microsoft Office PowerPoint</Application>
  <PresentationFormat>On-screen Show (4:3)</PresentationFormat>
  <Paragraphs>71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Introduction to Geographical Information Systems (GIS)</vt:lpstr>
      <vt:lpstr>Introduction, Definitions &amp; Key Components</vt:lpstr>
      <vt:lpstr>Geographical Information Systems (Definitions)</vt:lpstr>
      <vt:lpstr>Other definitions</vt:lpstr>
      <vt:lpstr>Introduction</vt:lpstr>
      <vt:lpstr>Applications of GIS</vt:lpstr>
      <vt:lpstr>Who uses GIS?</vt:lpstr>
      <vt:lpstr>What GIS can do?</vt:lpstr>
      <vt:lpstr>GIS</vt:lpstr>
      <vt:lpstr>Key components of GIS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salahuddin jokhio</dc:creator>
  <cp:lastModifiedBy>salahuddin jokhio</cp:lastModifiedBy>
  <cp:revision>4</cp:revision>
  <dcterms:created xsi:type="dcterms:W3CDTF">2012-08-27T01:09:14Z</dcterms:created>
  <dcterms:modified xsi:type="dcterms:W3CDTF">2012-08-27T01:32:47Z</dcterms:modified>
</cp:coreProperties>
</file>